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42A54C80-263E-416B-A8E0-580EDEADCBDC}" type="datetimeFigureOut">
              <a:rPr lang="en-US" dirty="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B61BEF0D-F0BB-DE4B-95CE-6DB70DBA9567}" type="datetimeFigureOut">
              <a:rPr lang="en-US" dirty="0"/>
              <a:pPr/>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youtube.com/watch?v=I_QXaws7eDI&amp;feature=share"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XeVkU5rh6H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com/watch?v=FI67s4hfQvs&amp;feature=sha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OZuA3bDwG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SruVR2fBQW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D5C7C34D-B6A2-4ED1-9BE5-37BA5998D435}"/>
              </a:ext>
            </a:extLst>
          </p:cNvPr>
          <p:cNvSpPr>
            <a:spLocks noGrp="1"/>
          </p:cNvSpPr>
          <p:nvPr>
            <p:ph type="ctrTitle"/>
          </p:nvPr>
        </p:nvSpPr>
        <p:spPr>
          <a:xfrm>
            <a:off x="772358" y="1710268"/>
            <a:ext cx="8806648" cy="2340568"/>
          </a:xfrm>
        </p:spPr>
        <p:txBody>
          <a:bodyPr/>
          <a:lstStyle/>
          <a:p>
            <a:pPr algn="ctr"/>
            <a:r>
              <a:rPr lang="ro-RO" sz="4000" b="1" i="1" dirty="0">
                <a:latin typeface="Times New Roman" panose="02020603050405020304" pitchFamily="18" charset="0"/>
                <a:cs typeface="Times New Roman" panose="02020603050405020304" pitchFamily="18" charset="0"/>
              </a:rPr>
              <a:t>GRĂDINA DE ÎNVĂȚARE – PEREȚII NE SURPRIND</a:t>
            </a:r>
            <a:br>
              <a:rPr lang="ro-RO" sz="4000" b="1" i="1" dirty="0">
                <a:latin typeface="Times New Roman" panose="02020603050405020304" pitchFamily="18" charset="0"/>
                <a:cs typeface="Times New Roman" panose="02020603050405020304" pitchFamily="18" charset="0"/>
              </a:rPr>
            </a:br>
            <a:endParaRPr lang="ro-RO" sz="4000" b="1" i="1" dirty="0">
              <a:latin typeface="Times New Roman" panose="02020603050405020304" pitchFamily="18" charset="0"/>
              <a:cs typeface="Times New Roman" panose="02020603050405020304" pitchFamily="18" charset="0"/>
            </a:endParaRPr>
          </a:p>
        </p:txBody>
      </p:sp>
      <p:sp>
        <p:nvSpPr>
          <p:cNvPr id="3" name="Subtitlu 2">
            <a:extLst>
              <a:ext uri="{FF2B5EF4-FFF2-40B4-BE49-F238E27FC236}">
                <a16:creationId xmlns:a16="http://schemas.microsoft.com/office/drawing/2014/main" xmlns="" id="{549F87A5-E406-4D96-BC28-C16DC27968BA}"/>
              </a:ext>
            </a:extLst>
          </p:cNvPr>
          <p:cNvSpPr>
            <a:spLocks noGrp="1"/>
          </p:cNvSpPr>
          <p:nvPr>
            <p:ph type="subTitle" idx="1"/>
          </p:nvPr>
        </p:nvSpPr>
        <p:spPr/>
        <p:txBody>
          <a:bodyPr>
            <a:normAutofit fontScale="55000" lnSpcReduction="20000"/>
          </a:bodyPr>
          <a:lstStyle/>
          <a:p>
            <a:pPr algn="ctr"/>
            <a:r>
              <a:rPr lang="ro-RO" sz="3600" b="1" dirty="0">
                <a:latin typeface="Times New Roman" panose="02020603050405020304" pitchFamily="18" charset="0"/>
                <a:cs typeface="Times New Roman" panose="02020603050405020304" pitchFamily="18" charset="0"/>
              </a:rPr>
              <a:t>Aspecte teoretice și practice </a:t>
            </a:r>
          </a:p>
          <a:p>
            <a:pPr algn="ctr"/>
            <a:r>
              <a:rPr lang="ro-RO" sz="3600" b="1" dirty="0">
                <a:solidFill>
                  <a:schemeClr val="tx2">
                    <a:lumMod val="60000"/>
                    <a:lumOff val="40000"/>
                  </a:schemeClr>
                </a:solidFill>
                <a:latin typeface="Times New Roman" panose="02020603050405020304" pitchFamily="18" charset="0"/>
                <a:cs typeface="Times New Roman" panose="02020603050405020304" pitchFamily="18" charset="0"/>
              </a:rPr>
              <a:t>Autori: Onac Adriana, Pavel Claudia, Farcaș Monica</a:t>
            </a:r>
          </a:p>
          <a:p>
            <a:pPr algn="ctr"/>
            <a:r>
              <a:rPr lang="ro-RO" sz="3600" b="1" dirty="0">
                <a:solidFill>
                  <a:schemeClr val="tx2">
                    <a:lumMod val="60000"/>
                    <a:lumOff val="40000"/>
                  </a:schemeClr>
                </a:solidFill>
                <a:latin typeface="Times New Roman" panose="02020603050405020304" pitchFamily="18" charset="0"/>
                <a:cs typeface="Times New Roman" panose="02020603050405020304" pitchFamily="18" charset="0"/>
              </a:rPr>
              <a:t>Grădinița Paradisul Copilăriei Tg. Mureș</a:t>
            </a:r>
          </a:p>
        </p:txBody>
      </p:sp>
    </p:spTree>
    <p:extLst>
      <p:ext uri="{BB962C8B-B14F-4D97-AF65-F5344CB8AC3E}">
        <p14:creationId xmlns:p14="http://schemas.microsoft.com/office/powerpoint/2010/main" val="240158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DA08E110-B2F2-4A4A-BD75-98D41BAE965D}"/>
              </a:ext>
            </a:extLst>
          </p:cNvPr>
          <p:cNvSpPr>
            <a:spLocks noGrp="1"/>
          </p:cNvSpPr>
          <p:nvPr>
            <p:ph idx="1"/>
          </p:nvPr>
        </p:nvSpPr>
        <p:spPr>
          <a:xfrm>
            <a:off x="641824" y="585927"/>
            <a:ext cx="8596668" cy="1127464"/>
          </a:xfrm>
        </p:spPr>
        <p:txBody>
          <a:bodyPr/>
          <a:lstStyle/>
          <a:p>
            <a:pPr marL="0" indent="0" algn="ctr">
              <a:buNone/>
            </a:pPr>
            <a:r>
              <a:rPr lang="ro-RO" dirty="0">
                <a:solidFill>
                  <a:schemeClr val="accent2"/>
                </a:solidFill>
              </a:rPr>
              <a:t>Strop de suflet în culori- pictură cu baloane pline de culoare</a:t>
            </a:r>
          </a:p>
        </p:txBody>
      </p:sp>
      <p:pic>
        <p:nvPicPr>
          <p:cNvPr id="5" name="Imagine 4">
            <a:extLst>
              <a:ext uri="{FF2B5EF4-FFF2-40B4-BE49-F238E27FC236}">
                <a16:creationId xmlns:a16="http://schemas.microsoft.com/office/drawing/2014/main" xmlns="" id="{085C7B3D-1477-4A59-B3FE-2694FFF107E1}"/>
              </a:ext>
            </a:extLst>
          </p:cNvPr>
          <p:cNvPicPr>
            <a:picLocks noChangeAspect="1"/>
          </p:cNvPicPr>
          <p:nvPr/>
        </p:nvPicPr>
        <p:blipFill>
          <a:blip r:embed="rId2"/>
          <a:stretch>
            <a:fillRect/>
          </a:stretch>
        </p:blipFill>
        <p:spPr>
          <a:xfrm>
            <a:off x="479394" y="1149660"/>
            <a:ext cx="3675356" cy="2607996"/>
          </a:xfrm>
          <a:prstGeom prst="rect">
            <a:avLst/>
          </a:prstGeom>
        </p:spPr>
      </p:pic>
      <p:pic>
        <p:nvPicPr>
          <p:cNvPr id="7" name="Imagine 6">
            <a:extLst>
              <a:ext uri="{FF2B5EF4-FFF2-40B4-BE49-F238E27FC236}">
                <a16:creationId xmlns:a16="http://schemas.microsoft.com/office/drawing/2014/main" xmlns="" id="{9842B1AF-2C8D-4095-A0AD-99B6AEDA8290}"/>
              </a:ext>
            </a:extLst>
          </p:cNvPr>
          <p:cNvPicPr>
            <a:picLocks noChangeAspect="1"/>
          </p:cNvPicPr>
          <p:nvPr/>
        </p:nvPicPr>
        <p:blipFill>
          <a:blip r:embed="rId3"/>
          <a:stretch>
            <a:fillRect/>
          </a:stretch>
        </p:blipFill>
        <p:spPr>
          <a:xfrm>
            <a:off x="4811698" y="1831020"/>
            <a:ext cx="3062795" cy="3901080"/>
          </a:xfrm>
          <a:prstGeom prst="rect">
            <a:avLst/>
          </a:prstGeom>
        </p:spPr>
      </p:pic>
      <p:pic>
        <p:nvPicPr>
          <p:cNvPr id="9" name="Imagine 8">
            <a:extLst>
              <a:ext uri="{FF2B5EF4-FFF2-40B4-BE49-F238E27FC236}">
                <a16:creationId xmlns:a16="http://schemas.microsoft.com/office/drawing/2014/main" xmlns="" id="{0022D6E1-04C9-40E2-94A2-DCE77EC56BE1}"/>
              </a:ext>
            </a:extLst>
          </p:cNvPr>
          <p:cNvPicPr>
            <a:picLocks noChangeAspect="1"/>
          </p:cNvPicPr>
          <p:nvPr/>
        </p:nvPicPr>
        <p:blipFill>
          <a:blip r:embed="rId4"/>
          <a:stretch>
            <a:fillRect/>
          </a:stretch>
        </p:blipFill>
        <p:spPr>
          <a:xfrm>
            <a:off x="479394" y="3861786"/>
            <a:ext cx="3675356" cy="2756517"/>
          </a:xfrm>
          <a:prstGeom prst="rect">
            <a:avLst/>
          </a:prstGeom>
        </p:spPr>
      </p:pic>
    </p:spTree>
    <p:extLst>
      <p:ext uri="{BB962C8B-B14F-4D97-AF65-F5344CB8AC3E}">
        <p14:creationId xmlns:p14="http://schemas.microsoft.com/office/powerpoint/2010/main" val="166207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4EB864BE-474D-4BC5-8F9E-F1AE91811111}"/>
              </a:ext>
            </a:extLst>
          </p:cNvPr>
          <p:cNvSpPr>
            <a:spLocks noGrp="1"/>
          </p:cNvSpPr>
          <p:nvPr>
            <p:ph idx="1"/>
          </p:nvPr>
        </p:nvSpPr>
        <p:spPr>
          <a:xfrm>
            <a:off x="668456" y="376179"/>
            <a:ext cx="8596668" cy="1612420"/>
          </a:xfrm>
        </p:spPr>
        <p:txBody>
          <a:bodyPr/>
          <a:lstStyle/>
          <a:p>
            <a:pPr marL="0" indent="0" algn="ctr">
              <a:buNone/>
            </a:pPr>
            <a:r>
              <a:rPr lang="ro-RO" dirty="0">
                <a:solidFill>
                  <a:schemeClr val="accent2"/>
                </a:solidFill>
              </a:rPr>
              <a:t>Expoziție  Prin împărăția florilor</a:t>
            </a:r>
          </a:p>
        </p:txBody>
      </p:sp>
      <p:pic>
        <p:nvPicPr>
          <p:cNvPr id="5" name="Imagine 4">
            <a:extLst>
              <a:ext uri="{FF2B5EF4-FFF2-40B4-BE49-F238E27FC236}">
                <a16:creationId xmlns:a16="http://schemas.microsoft.com/office/drawing/2014/main" xmlns="" id="{DAB1A7F8-1ABC-4495-A367-21B25C0ECDD4}"/>
              </a:ext>
            </a:extLst>
          </p:cNvPr>
          <p:cNvPicPr>
            <a:picLocks noChangeAspect="1"/>
          </p:cNvPicPr>
          <p:nvPr/>
        </p:nvPicPr>
        <p:blipFill>
          <a:blip r:embed="rId2"/>
          <a:stretch>
            <a:fillRect/>
          </a:stretch>
        </p:blipFill>
        <p:spPr>
          <a:xfrm>
            <a:off x="470517" y="1078992"/>
            <a:ext cx="8777537" cy="4700371"/>
          </a:xfrm>
          <a:prstGeom prst="rect">
            <a:avLst/>
          </a:prstGeom>
        </p:spPr>
      </p:pic>
    </p:spTree>
    <p:extLst>
      <p:ext uri="{BB962C8B-B14F-4D97-AF65-F5344CB8AC3E}">
        <p14:creationId xmlns:p14="http://schemas.microsoft.com/office/powerpoint/2010/main" val="181142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7C34E9B9-DAE7-45D5-A421-0BA820724B1C}"/>
              </a:ext>
            </a:extLst>
          </p:cNvPr>
          <p:cNvSpPr>
            <a:spLocks noGrp="1"/>
          </p:cNvSpPr>
          <p:nvPr>
            <p:ph idx="1"/>
          </p:nvPr>
        </p:nvSpPr>
        <p:spPr>
          <a:xfrm>
            <a:off x="526414" y="509343"/>
            <a:ext cx="8596668" cy="715775"/>
          </a:xfrm>
        </p:spPr>
        <p:txBody>
          <a:bodyPr/>
          <a:lstStyle/>
          <a:p>
            <a:pPr marL="0" indent="0" algn="ctr">
              <a:buNone/>
            </a:pPr>
            <a:r>
              <a:rPr lang="ro-RO" dirty="0">
                <a:solidFill>
                  <a:schemeClr val="accent2"/>
                </a:solidFill>
              </a:rPr>
              <a:t>Tricoul- Sunt un fluturaș</a:t>
            </a:r>
          </a:p>
        </p:txBody>
      </p:sp>
      <p:pic>
        <p:nvPicPr>
          <p:cNvPr id="5" name="Imagine 4">
            <a:extLst>
              <a:ext uri="{FF2B5EF4-FFF2-40B4-BE49-F238E27FC236}">
                <a16:creationId xmlns:a16="http://schemas.microsoft.com/office/drawing/2014/main" xmlns="" id="{88C71AA8-36AA-40FF-A6D1-9E10A6724FF3}"/>
              </a:ext>
            </a:extLst>
          </p:cNvPr>
          <p:cNvPicPr>
            <a:picLocks noChangeAspect="1"/>
          </p:cNvPicPr>
          <p:nvPr/>
        </p:nvPicPr>
        <p:blipFill>
          <a:blip r:embed="rId2"/>
          <a:stretch>
            <a:fillRect/>
          </a:stretch>
        </p:blipFill>
        <p:spPr>
          <a:xfrm>
            <a:off x="1036941" y="1225118"/>
            <a:ext cx="7867362" cy="4412202"/>
          </a:xfrm>
          <a:prstGeom prst="rect">
            <a:avLst/>
          </a:prstGeom>
        </p:spPr>
      </p:pic>
    </p:spTree>
    <p:extLst>
      <p:ext uri="{BB962C8B-B14F-4D97-AF65-F5344CB8AC3E}">
        <p14:creationId xmlns:p14="http://schemas.microsoft.com/office/powerpoint/2010/main" val="5571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F0C080D6-B726-44BE-8E0D-49948BCE52E0}"/>
              </a:ext>
            </a:extLst>
          </p:cNvPr>
          <p:cNvSpPr>
            <a:spLocks noGrp="1"/>
          </p:cNvSpPr>
          <p:nvPr>
            <p:ph idx="1"/>
          </p:nvPr>
        </p:nvSpPr>
        <p:spPr>
          <a:xfrm>
            <a:off x="624068" y="358422"/>
            <a:ext cx="8596668" cy="1026495"/>
          </a:xfrm>
        </p:spPr>
        <p:txBody>
          <a:bodyPr/>
          <a:lstStyle/>
          <a:p>
            <a:pPr marL="0" indent="0" algn="ctr">
              <a:buNone/>
            </a:pPr>
            <a:r>
              <a:rPr lang="ro-RO" dirty="0">
                <a:solidFill>
                  <a:schemeClr val="accent2"/>
                </a:solidFill>
              </a:rPr>
              <a:t>Cântecele ne vorbesc- pictură pe </a:t>
            </a:r>
            <a:r>
              <a:rPr lang="ro-RO" dirty="0" err="1">
                <a:solidFill>
                  <a:schemeClr val="accent2"/>
                </a:solidFill>
              </a:rPr>
              <a:t>pietre,expozitie</a:t>
            </a:r>
            <a:r>
              <a:rPr lang="ro-RO" dirty="0">
                <a:solidFill>
                  <a:schemeClr val="accent2"/>
                </a:solidFill>
              </a:rPr>
              <a:t> prin desen pe poarta grădiniței</a:t>
            </a:r>
          </a:p>
        </p:txBody>
      </p:sp>
      <p:pic>
        <p:nvPicPr>
          <p:cNvPr id="5" name="Imagine 4">
            <a:extLst>
              <a:ext uri="{FF2B5EF4-FFF2-40B4-BE49-F238E27FC236}">
                <a16:creationId xmlns:a16="http://schemas.microsoft.com/office/drawing/2014/main" xmlns="" id="{1A24FCE7-30D8-425D-BA6D-5B987E48F739}"/>
              </a:ext>
            </a:extLst>
          </p:cNvPr>
          <p:cNvPicPr>
            <a:picLocks noChangeAspect="1"/>
          </p:cNvPicPr>
          <p:nvPr/>
        </p:nvPicPr>
        <p:blipFill>
          <a:blip r:embed="rId2"/>
          <a:stretch>
            <a:fillRect/>
          </a:stretch>
        </p:blipFill>
        <p:spPr>
          <a:xfrm>
            <a:off x="467557" y="871669"/>
            <a:ext cx="3376474" cy="2352583"/>
          </a:xfrm>
          <a:prstGeom prst="rect">
            <a:avLst/>
          </a:prstGeom>
        </p:spPr>
      </p:pic>
      <p:pic>
        <p:nvPicPr>
          <p:cNvPr id="7" name="Imagine 6">
            <a:extLst>
              <a:ext uri="{FF2B5EF4-FFF2-40B4-BE49-F238E27FC236}">
                <a16:creationId xmlns:a16="http://schemas.microsoft.com/office/drawing/2014/main" xmlns="" id="{31DF03EB-8B26-40FE-9D8D-AED80EA99AA7}"/>
              </a:ext>
            </a:extLst>
          </p:cNvPr>
          <p:cNvPicPr>
            <a:picLocks noChangeAspect="1"/>
          </p:cNvPicPr>
          <p:nvPr/>
        </p:nvPicPr>
        <p:blipFill>
          <a:blip r:embed="rId3"/>
          <a:stretch>
            <a:fillRect/>
          </a:stretch>
        </p:blipFill>
        <p:spPr>
          <a:xfrm>
            <a:off x="4418120" y="871669"/>
            <a:ext cx="3376474" cy="2352583"/>
          </a:xfrm>
          <a:prstGeom prst="rect">
            <a:avLst/>
          </a:prstGeom>
        </p:spPr>
      </p:pic>
      <p:pic>
        <p:nvPicPr>
          <p:cNvPr id="9" name="Imagine 8">
            <a:extLst>
              <a:ext uri="{FF2B5EF4-FFF2-40B4-BE49-F238E27FC236}">
                <a16:creationId xmlns:a16="http://schemas.microsoft.com/office/drawing/2014/main" xmlns="" id="{560D1EFC-10F1-4876-AED4-88C031911411}"/>
              </a:ext>
            </a:extLst>
          </p:cNvPr>
          <p:cNvPicPr>
            <a:picLocks noChangeAspect="1"/>
          </p:cNvPicPr>
          <p:nvPr/>
        </p:nvPicPr>
        <p:blipFill>
          <a:blip r:embed="rId4"/>
          <a:stretch>
            <a:fillRect/>
          </a:stretch>
        </p:blipFill>
        <p:spPr>
          <a:xfrm>
            <a:off x="2254927" y="3394599"/>
            <a:ext cx="4341182" cy="3255887"/>
          </a:xfrm>
          <a:prstGeom prst="rect">
            <a:avLst/>
          </a:prstGeom>
        </p:spPr>
      </p:pic>
    </p:spTree>
    <p:extLst>
      <p:ext uri="{BB962C8B-B14F-4D97-AF65-F5344CB8AC3E}">
        <p14:creationId xmlns:p14="http://schemas.microsoft.com/office/powerpoint/2010/main" val="143154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20F5FA0E-9F9F-400A-99FE-C037B98F2694}"/>
              </a:ext>
            </a:extLst>
          </p:cNvPr>
          <p:cNvSpPr>
            <a:spLocks noGrp="1"/>
          </p:cNvSpPr>
          <p:nvPr>
            <p:ph idx="1"/>
          </p:nvPr>
        </p:nvSpPr>
        <p:spPr>
          <a:xfrm>
            <a:off x="659578" y="669142"/>
            <a:ext cx="8596668" cy="1497010"/>
          </a:xfrm>
        </p:spPr>
        <p:txBody>
          <a:bodyPr/>
          <a:lstStyle/>
          <a:p>
            <a:r>
              <a:rPr lang="ro-RO" dirty="0"/>
              <a:t>Noul concept G.R.L.Î a adus schimbări de paradigmă în învățământul </a:t>
            </a:r>
            <a:r>
              <a:rPr lang="ro-RO" dirty="0" err="1"/>
              <a:t>preșcolar.Acest</a:t>
            </a:r>
            <a:r>
              <a:rPr lang="ro-RO" dirty="0"/>
              <a:t> nou concept </a:t>
            </a:r>
            <a:r>
              <a:rPr lang="ro-RO" dirty="0" err="1"/>
              <a:t>înseamnă:a</a:t>
            </a:r>
            <a:r>
              <a:rPr lang="ro-RO" dirty="0"/>
              <a:t> echilibra </a:t>
            </a:r>
            <a:r>
              <a:rPr lang="ro-RO" dirty="0" err="1"/>
              <a:t>emoțional,a</a:t>
            </a:r>
            <a:r>
              <a:rPr lang="ro-RO" dirty="0"/>
              <a:t> </a:t>
            </a:r>
            <a:r>
              <a:rPr lang="ro-RO" dirty="0" err="1"/>
              <a:t>relaxa,a</a:t>
            </a:r>
            <a:r>
              <a:rPr lang="ro-RO" dirty="0"/>
              <a:t> liniști, a facilita învățarea, a </a:t>
            </a:r>
            <a:r>
              <a:rPr lang="ro-RO" dirty="0" err="1"/>
              <a:t>schiba</a:t>
            </a:r>
            <a:r>
              <a:rPr lang="ro-RO" dirty="0"/>
              <a:t> strategii de învățare, a </a:t>
            </a:r>
            <a:r>
              <a:rPr lang="ro-RO" dirty="0" err="1"/>
              <a:t>descoperi,a</a:t>
            </a:r>
            <a:r>
              <a:rPr lang="ro-RO" dirty="0"/>
              <a:t> </a:t>
            </a:r>
            <a:r>
              <a:rPr lang="ro-RO" dirty="0" err="1"/>
              <a:t>experimenta,și</a:t>
            </a:r>
            <a:r>
              <a:rPr lang="ro-RO" dirty="0"/>
              <a:t> chiar a conștientiza probleme comportamentale și emoționale, a regla anumite funcții emoționale.</a:t>
            </a:r>
          </a:p>
        </p:txBody>
      </p:sp>
      <p:pic>
        <p:nvPicPr>
          <p:cNvPr id="5" name="Imagine 4">
            <a:extLst>
              <a:ext uri="{FF2B5EF4-FFF2-40B4-BE49-F238E27FC236}">
                <a16:creationId xmlns:a16="http://schemas.microsoft.com/office/drawing/2014/main" xmlns="" id="{0BA55C59-7690-41CC-B9DC-9ABD0001E628}"/>
              </a:ext>
            </a:extLst>
          </p:cNvPr>
          <p:cNvPicPr>
            <a:picLocks noChangeAspect="1"/>
          </p:cNvPicPr>
          <p:nvPr/>
        </p:nvPicPr>
        <p:blipFill>
          <a:blip r:embed="rId2"/>
          <a:stretch>
            <a:fillRect/>
          </a:stretch>
        </p:blipFill>
        <p:spPr>
          <a:xfrm>
            <a:off x="2512114" y="2272550"/>
            <a:ext cx="4385835" cy="4385835"/>
          </a:xfrm>
          <a:prstGeom prst="rect">
            <a:avLst/>
          </a:prstGeom>
        </p:spPr>
      </p:pic>
    </p:spTree>
    <p:extLst>
      <p:ext uri="{BB962C8B-B14F-4D97-AF65-F5344CB8AC3E}">
        <p14:creationId xmlns:p14="http://schemas.microsoft.com/office/powerpoint/2010/main" val="19556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481E34C-0C04-4E7A-B1F6-22CE183976BB}"/>
              </a:ext>
            </a:extLst>
          </p:cNvPr>
          <p:cNvSpPr>
            <a:spLocks noGrp="1"/>
          </p:cNvSpPr>
          <p:nvPr>
            <p:ph type="title"/>
          </p:nvPr>
        </p:nvSpPr>
        <p:spPr>
          <a:xfrm>
            <a:off x="677334" y="816638"/>
            <a:ext cx="8596668" cy="1113762"/>
          </a:xfrm>
        </p:spPr>
        <p:txBody>
          <a:bodyPr>
            <a:normAutofit fontScale="90000"/>
          </a:bodyPr>
          <a:lstStyle/>
          <a:p>
            <a:pPr algn="ctr"/>
            <a:r>
              <a:rPr lang="ro-RO" b="1" i="1" dirty="0">
                <a:latin typeface="Times New Roman" panose="02020603050405020304" pitchFamily="18" charset="0"/>
                <a:cs typeface="Times New Roman" panose="02020603050405020304" pitchFamily="18" charset="0"/>
              </a:rPr>
              <a:t>GRĂDINA DE ÎNVĂȚARE</a:t>
            </a:r>
            <a:br>
              <a:rPr lang="ro-RO" b="1" i="1" dirty="0">
                <a:latin typeface="Times New Roman" panose="02020603050405020304" pitchFamily="18" charset="0"/>
                <a:cs typeface="Times New Roman" panose="02020603050405020304" pitchFamily="18" charset="0"/>
              </a:rPr>
            </a:br>
            <a:endParaRPr lang="ro-RO" b="1" i="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xmlns="" id="{F0433368-4D25-4328-B589-59C34D7750C0}"/>
              </a:ext>
            </a:extLst>
          </p:cNvPr>
          <p:cNvSpPr>
            <a:spLocks noGrp="1"/>
          </p:cNvSpPr>
          <p:nvPr>
            <p:ph idx="1"/>
          </p:nvPr>
        </p:nvSpPr>
        <p:spPr>
          <a:xfrm>
            <a:off x="677334" y="1793289"/>
            <a:ext cx="8596668" cy="4248073"/>
          </a:xfrm>
        </p:spPr>
        <p:txBody>
          <a:bodyPr/>
          <a:lstStyle/>
          <a:p>
            <a:pPr marL="0" indent="0">
              <a:buNone/>
            </a:pPr>
            <a:r>
              <a:rPr lang="ro-RO" b="1" dirty="0">
                <a:latin typeface="Times New Roman" panose="02020603050405020304" pitchFamily="18" charset="0"/>
                <a:cs typeface="Times New Roman" panose="02020603050405020304" pitchFamily="18" charset="0"/>
              </a:rPr>
              <a:t>	1. Învățăm prin cântec, joc și mișcare:</a:t>
            </a:r>
          </a:p>
          <a:p>
            <a:pPr>
              <a:buFont typeface="Wingdings" panose="05000000000000000000" pitchFamily="2" charset="2"/>
              <a:buChar char="§"/>
            </a:pPr>
            <a:r>
              <a:rPr lang="ro-RO" b="1" dirty="0">
                <a:latin typeface="Times New Roman" panose="02020603050405020304" pitchFamily="18" charset="0"/>
                <a:cs typeface="Times New Roman" panose="02020603050405020304" pitchFamily="18" charset="0"/>
              </a:rPr>
              <a:t>Jocuri de mișcare </a:t>
            </a:r>
          </a:p>
          <a:p>
            <a:pPr>
              <a:buFont typeface="Wingdings" panose="05000000000000000000" pitchFamily="2" charset="2"/>
              <a:buChar char="§"/>
            </a:pPr>
            <a:r>
              <a:rPr lang="ro-RO" b="1" dirty="0">
                <a:latin typeface="Times New Roman" panose="02020603050405020304" pitchFamily="18" charset="0"/>
                <a:cs typeface="Times New Roman" panose="02020603050405020304" pitchFamily="18" charset="0"/>
              </a:rPr>
              <a:t>Euritmii</a:t>
            </a:r>
          </a:p>
          <a:p>
            <a:pPr>
              <a:buFont typeface="Wingdings" panose="05000000000000000000" pitchFamily="2" charset="2"/>
              <a:buChar char="§"/>
            </a:pPr>
            <a:r>
              <a:rPr lang="ro-RO" b="1" dirty="0">
                <a:latin typeface="Times New Roman" panose="02020603050405020304" pitchFamily="18" charset="0"/>
                <a:cs typeface="Times New Roman" panose="02020603050405020304" pitchFamily="18" charset="0"/>
              </a:rPr>
              <a:t>Șotroane	</a:t>
            </a:r>
          </a:p>
          <a:p>
            <a:pPr marL="0" indent="0">
              <a:buNone/>
            </a:pPr>
            <a:endParaRPr lang="ro-RO" b="1" dirty="0">
              <a:latin typeface="Times New Roman" panose="02020603050405020304" pitchFamily="18" charset="0"/>
              <a:cs typeface="Times New Roman" panose="02020603050405020304" pitchFamily="18" charset="0"/>
            </a:endParaRPr>
          </a:p>
          <a:p>
            <a:pPr marL="0" indent="0">
              <a:buNone/>
            </a:pPr>
            <a:endParaRPr lang="ro-RO" b="1"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xmlns="" id="{AC40F72F-F7FC-4EFD-934D-21B49337299F}"/>
              </a:ext>
            </a:extLst>
          </p:cNvPr>
          <p:cNvPicPr>
            <a:picLocks noChangeAspect="1"/>
          </p:cNvPicPr>
          <p:nvPr/>
        </p:nvPicPr>
        <p:blipFill>
          <a:blip r:embed="rId2"/>
          <a:stretch>
            <a:fillRect/>
          </a:stretch>
        </p:blipFill>
        <p:spPr>
          <a:xfrm>
            <a:off x="4098524" y="2467993"/>
            <a:ext cx="4645981" cy="3224813"/>
          </a:xfrm>
          <a:prstGeom prst="rect">
            <a:avLst/>
          </a:prstGeom>
        </p:spPr>
      </p:pic>
    </p:spTree>
    <p:extLst>
      <p:ext uri="{BB962C8B-B14F-4D97-AF65-F5344CB8AC3E}">
        <p14:creationId xmlns:p14="http://schemas.microsoft.com/office/powerpoint/2010/main" val="15194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1F1001A5-3440-4455-9799-87145E5A3B38}"/>
              </a:ext>
            </a:extLst>
          </p:cNvPr>
          <p:cNvSpPr>
            <a:spLocks noGrp="1"/>
          </p:cNvSpPr>
          <p:nvPr>
            <p:ph idx="1"/>
          </p:nvPr>
        </p:nvSpPr>
        <p:spPr>
          <a:xfrm>
            <a:off x="677334" y="820061"/>
            <a:ext cx="8209214" cy="2153958"/>
          </a:xfrm>
        </p:spPr>
        <p:txBody>
          <a:bodyPr>
            <a:normAutofit lnSpcReduction="10000"/>
          </a:bodyPr>
          <a:lstStyle/>
          <a:p>
            <a:pPr marL="0" indent="0">
              <a:buNone/>
            </a:pPr>
            <a:r>
              <a:rPr lang="ro-RO" b="1" dirty="0">
                <a:latin typeface="Times New Roman" panose="02020603050405020304" pitchFamily="18" charset="0"/>
                <a:cs typeface="Times New Roman" panose="02020603050405020304" pitchFamily="18" charset="0"/>
              </a:rPr>
              <a:t>	</a:t>
            </a:r>
          </a:p>
          <a:p>
            <a:pPr marL="0" indent="0">
              <a:buNone/>
            </a:pPr>
            <a:r>
              <a:rPr lang="ro-RO" b="1" dirty="0">
                <a:solidFill>
                  <a:srgbClr val="00B050"/>
                </a:solidFill>
                <a:latin typeface="Times New Roman" panose="02020603050405020304" pitchFamily="18" charset="0"/>
                <a:cs typeface="Times New Roman" panose="02020603050405020304" pitchFamily="18" charset="0"/>
              </a:rPr>
              <a:t>1.</a:t>
            </a:r>
            <a:r>
              <a:rPr lang="ro-RO" sz="2000" b="1" dirty="0">
                <a:solidFill>
                  <a:srgbClr val="00B050"/>
                </a:solidFill>
                <a:latin typeface="Times New Roman" panose="02020603050405020304" pitchFamily="18" charset="0"/>
                <a:cs typeface="Times New Roman" panose="02020603050405020304" pitchFamily="18" charset="0"/>
              </a:rPr>
              <a:t> </a:t>
            </a:r>
            <a:r>
              <a:rPr lang="ro-RO" sz="2000" b="1" i="1" dirty="0">
                <a:solidFill>
                  <a:srgbClr val="00B050"/>
                </a:solidFill>
                <a:latin typeface="Times New Roman" panose="02020603050405020304" pitchFamily="18" charset="0"/>
                <a:cs typeface="Times New Roman" panose="02020603050405020304" pitchFamily="18" charset="0"/>
              </a:rPr>
              <a:t>MÂNUȚE FERICITE </a:t>
            </a:r>
          </a:p>
          <a:p>
            <a:pPr marL="0" indent="0">
              <a:buNone/>
            </a:pPr>
            <a:r>
              <a:rPr lang="ro-RO" sz="2000" b="1" i="1" dirty="0">
                <a:solidFill>
                  <a:srgbClr val="00B050"/>
                </a:solidFill>
                <a:latin typeface="Times New Roman" panose="02020603050405020304" pitchFamily="18" charset="0"/>
                <a:cs typeface="Times New Roman" panose="02020603050405020304" pitchFamily="18" charset="0"/>
              </a:rPr>
              <a:t>	</a:t>
            </a:r>
            <a:r>
              <a:rPr lang="ro-RO" sz="2000" b="1" i="1" dirty="0">
                <a:solidFill>
                  <a:schemeClr val="tx1">
                    <a:lumMod val="95000"/>
                    <a:lumOff val="5000"/>
                  </a:schemeClr>
                </a:solidFill>
                <a:latin typeface="Times New Roman" panose="02020603050405020304" pitchFamily="18" charset="0"/>
                <a:cs typeface="Times New Roman" panose="02020603050405020304" pitchFamily="18" charset="0"/>
              </a:rPr>
              <a:t>-</a:t>
            </a:r>
            <a:r>
              <a:rPr lang="ro-RO" sz="1600" b="1" i="1" dirty="0">
                <a:solidFill>
                  <a:schemeClr val="tx1">
                    <a:lumMod val="95000"/>
                    <a:lumOff val="5000"/>
                  </a:schemeClr>
                </a:solidFill>
                <a:latin typeface="Times New Roman" panose="02020603050405020304" pitchFamily="18" charset="0"/>
                <a:cs typeface="Times New Roman" panose="02020603050405020304" pitchFamily="18" charset="0"/>
              </a:rPr>
              <a:t> joc de atenție și consolidare a numerației în </a:t>
            </a:r>
            <a:r>
              <a:rPr lang="ro-RO" sz="1600" b="1" i="1" dirty="0" err="1">
                <a:solidFill>
                  <a:schemeClr val="tx1">
                    <a:lumMod val="95000"/>
                    <a:lumOff val="5000"/>
                  </a:schemeClr>
                </a:solidFill>
                <a:latin typeface="Times New Roman" panose="02020603050405020304" pitchFamily="18" charset="0"/>
                <a:cs typeface="Times New Roman" panose="02020603050405020304" pitchFamily="18" charset="0"/>
              </a:rPr>
              <a:t>concentrul</a:t>
            </a:r>
            <a:r>
              <a:rPr lang="ro-RO" sz="1600" b="1" i="1" dirty="0">
                <a:solidFill>
                  <a:schemeClr val="tx1">
                    <a:lumMod val="95000"/>
                    <a:lumOff val="5000"/>
                  </a:schemeClr>
                </a:solidFill>
                <a:latin typeface="Times New Roman" panose="02020603050405020304" pitchFamily="18" charset="0"/>
                <a:cs typeface="Times New Roman" panose="02020603050405020304" pitchFamily="18" charset="0"/>
              </a:rPr>
              <a:t> numeric 1-3, utilizat în cadrul Domeniului Știință și în tranziții.</a:t>
            </a:r>
            <a:endParaRPr lang="ro-RO" b="1" dirty="0">
              <a:solidFill>
                <a:srgbClr val="00B050"/>
              </a:solidFill>
              <a:latin typeface="Times New Roman" panose="02020603050405020304" pitchFamily="18" charset="0"/>
              <a:cs typeface="Times New Roman" panose="02020603050405020304" pitchFamily="18" charset="0"/>
            </a:endParaRPr>
          </a:p>
          <a:p>
            <a:pPr marL="0" indent="0">
              <a:buNone/>
            </a:pPr>
            <a:r>
              <a:rPr lang="ro-RO" b="1"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 </a:t>
            </a:r>
            <a:r>
              <a:rPr lang="ro-RO" sz="1600" b="1" dirty="0">
                <a:solidFill>
                  <a:schemeClr val="tx1">
                    <a:lumMod val="95000"/>
                    <a:lumOff val="5000"/>
                  </a:schemeClr>
                </a:solidFill>
                <a:latin typeface="Times New Roman" panose="02020603050405020304" pitchFamily="18" charset="0"/>
                <a:cs typeface="Times New Roman" panose="02020603050405020304" pitchFamily="18" charset="0"/>
              </a:rPr>
              <a:t>materiale necesare</a:t>
            </a:r>
            <a:r>
              <a:rPr lang="ro-RO" sz="1600" dirty="0">
                <a:solidFill>
                  <a:schemeClr val="tx1">
                    <a:lumMod val="95000"/>
                    <a:lumOff val="5000"/>
                  </a:schemeClr>
                </a:solidFill>
                <a:latin typeface="Times New Roman" panose="02020603050405020304" pitchFamily="18" charset="0"/>
                <a:cs typeface="Times New Roman" panose="02020603050405020304" pitchFamily="18" charset="0"/>
              </a:rPr>
              <a:t>: capace, pietre, piese de </a:t>
            </a:r>
            <a:r>
              <a:rPr lang="ro-RO" sz="1600" dirty="0" err="1">
                <a:solidFill>
                  <a:schemeClr val="tx1">
                    <a:lumMod val="95000"/>
                    <a:lumOff val="5000"/>
                  </a:schemeClr>
                </a:solidFill>
                <a:latin typeface="Times New Roman" panose="02020603050405020304" pitchFamily="18" charset="0"/>
                <a:cs typeface="Times New Roman" panose="02020603050405020304" pitchFamily="18" charset="0"/>
              </a:rPr>
              <a:t>lego</a:t>
            </a:r>
            <a:r>
              <a:rPr lang="ro-RO" sz="1600" dirty="0">
                <a:solidFill>
                  <a:schemeClr val="tx1">
                    <a:lumMod val="95000"/>
                    <a:lumOff val="5000"/>
                  </a:schemeClr>
                </a:solidFill>
                <a:latin typeface="Times New Roman" panose="02020603050405020304" pitchFamily="18" charset="0"/>
                <a:cs typeface="Times New Roman" panose="02020603050405020304" pitchFamily="18" charset="0"/>
              </a:rPr>
              <a:t>, etc. </a:t>
            </a:r>
          </a:p>
          <a:p>
            <a:pPr marL="0" indent="0">
              <a:buNone/>
            </a:pPr>
            <a:r>
              <a:rPr lang="ro-RO" sz="1600" dirty="0">
                <a:latin typeface="Times New Roman" panose="02020603050405020304" pitchFamily="18" charset="0"/>
                <a:cs typeface="Times New Roman" panose="02020603050405020304" pitchFamily="18" charset="0"/>
              </a:rPr>
              <a:t>	- </a:t>
            </a:r>
            <a:r>
              <a:rPr lang="ro-RO" sz="1600" b="1" dirty="0">
                <a:latin typeface="Times New Roman" panose="02020603050405020304" pitchFamily="18" charset="0"/>
                <a:cs typeface="Times New Roman" panose="02020603050405020304" pitchFamily="18" charset="0"/>
              </a:rPr>
              <a:t>melodie utilizată</a:t>
            </a:r>
            <a:r>
              <a:rPr lang="ro-RO"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hlinkClick r:id="rId2"/>
              </a:rPr>
              <a:t>https://youtube.com/watch?v=I_QXaws7eDI&amp;feature=share</a:t>
            </a:r>
            <a:endParaRPr lang="ro-RO" sz="1600"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xmlns="" id="{4BBCFB7B-3F42-4094-9FDC-3EC934016315}"/>
              </a:ext>
            </a:extLst>
          </p:cNvPr>
          <p:cNvPicPr>
            <a:picLocks noChangeAspect="1"/>
          </p:cNvPicPr>
          <p:nvPr/>
        </p:nvPicPr>
        <p:blipFill>
          <a:blip r:embed="rId3"/>
          <a:stretch>
            <a:fillRect/>
          </a:stretch>
        </p:blipFill>
        <p:spPr>
          <a:xfrm>
            <a:off x="585310" y="3107186"/>
            <a:ext cx="4196631" cy="3151572"/>
          </a:xfrm>
          <a:prstGeom prst="rect">
            <a:avLst/>
          </a:prstGeom>
        </p:spPr>
      </p:pic>
      <p:pic>
        <p:nvPicPr>
          <p:cNvPr id="7" name="Imagine 6">
            <a:extLst>
              <a:ext uri="{FF2B5EF4-FFF2-40B4-BE49-F238E27FC236}">
                <a16:creationId xmlns:a16="http://schemas.microsoft.com/office/drawing/2014/main" xmlns="" id="{DD0418E0-A70F-44B4-931D-03093C338FC4}"/>
              </a:ext>
            </a:extLst>
          </p:cNvPr>
          <p:cNvPicPr>
            <a:picLocks noChangeAspect="1"/>
          </p:cNvPicPr>
          <p:nvPr/>
        </p:nvPicPr>
        <p:blipFill>
          <a:blip r:embed="rId4"/>
          <a:stretch>
            <a:fillRect/>
          </a:stretch>
        </p:blipFill>
        <p:spPr>
          <a:xfrm>
            <a:off x="4781941" y="3107186"/>
            <a:ext cx="4196631" cy="3151572"/>
          </a:xfrm>
          <a:prstGeom prst="rect">
            <a:avLst/>
          </a:prstGeom>
        </p:spPr>
      </p:pic>
      <p:sp>
        <p:nvSpPr>
          <p:cNvPr id="8" name="CasetăText 7">
            <a:extLst>
              <a:ext uri="{FF2B5EF4-FFF2-40B4-BE49-F238E27FC236}">
                <a16:creationId xmlns:a16="http://schemas.microsoft.com/office/drawing/2014/main" xmlns="" id="{BE2CED21-F124-4E27-A323-F1B5962F77B0}"/>
              </a:ext>
            </a:extLst>
          </p:cNvPr>
          <p:cNvSpPr txBox="1"/>
          <p:nvPr/>
        </p:nvSpPr>
        <p:spPr>
          <a:xfrm>
            <a:off x="1784412" y="168676"/>
            <a:ext cx="6036815" cy="369332"/>
          </a:xfrm>
          <a:prstGeom prst="rect">
            <a:avLst/>
          </a:prstGeom>
          <a:noFill/>
        </p:spPr>
        <p:txBody>
          <a:bodyPr wrap="square" rtlCol="0">
            <a:spAutoFit/>
          </a:bodyPr>
          <a:lstStyle/>
          <a:p>
            <a:pPr algn="ctr"/>
            <a:r>
              <a:rPr lang="ro-RO" b="1" dirty="0">
                <a:solidFill>
                  <a:srgbClr val="00B050"/>
                </a:solidFill>
                <a:latin typeface="Times New Roman" panose="02020603050405020304" pitchFamily="18" charset="0"/>
                <a:cs typeface="Times New Roman" panose="02020603050405020304" pitchFamily="18" charset="0"/>
              </a:rPr>
              <a:t>JOCURI UTILIZATE</a:t>
            </a:r>
          </a:p>
        </p:txBody>
      </p:sp>
    </p:spTree>
    <p:extLst>
      <p:ext uri="{BB962C8B-B14F-4D97-AF65-F5344CB8AC3E}">
        <p14:creationId xmlns:p14="http://schemas.microsoft.com/office/powerpoint/2010/main" val="258738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E487F631-A800-4556-A125-1DA268F1D2F2}"/>
              </a:ext>
            </a:extLst>
          </p:cNvPr>
          <p:cNvSpPr>
            <a:spLocks noGrp="1"/>
          </p:cNvSpPr>
          <p:nvPr>
            <p:ph idx="1"/>
          </p:nvPr>
        </p:nvSpPr>
        <p:spPr>
          <a:xfrm>
            <a:off x="624068" y="571486"/>
            <a:ext cx="8596668" cy="2455799"/>
          </a:xfrm>
        </p:spPr>
        <p:txBody>
          <a:bodyPr/>
          <a:lstStyle/>
          <a:p>
            <a:pPr marL="0" indent="0">
              <a:buNone/>
            </a:pPr>
            <a:r>
              <a:rPr lang="ro-RO" dirty="0">
                <a:solidFill>
                  <a:srgbClr val="00B050"/>
                </a:solidFill>
                <a:latin typeface="Times New Roman" panose="02020603050405020304" pitchFamily="18" charset="0"/>
                <a:cs typeface="Times New Roman" panose="02020603050405020304" pitchFamily="18" charset="0"/>
              </a:rPr>
              <a:t>	</a:t>
            </a:r>
            <a:r>
              <a:rPr lang="ro-RO" b="1" dirty="0">
                <a:solidFill>
                  <a:srgbClr val="00B050"/>
                </a:solidFill>
                <a:latin typeface="Times New Roman" panose="02020603050405020304" pitchFamily="18" charset="0"/>
                <a:cs typeface="Times New Roman" panose="02020603050405020304" pitchFamily="18" charset="0"/>
              </a:rPr>
              <a:t>2. </a:t>
            </a:r>
            <a:r>
              <a:rPr lang="ro-RO" b="1" i="1" dirty="0">
                <a:solidFill>
                  <a:srgbClr val="00B050"/>
                </a:solidFill>
                <a:latin typeface="Times New Roman" panose="02020603050405020304" pitchFamily="18" charset="0"/>
                <a:cs typeface="Times New Roman" panose="02020603050405020304" pitchFamily="18" charset="0"/>
              </a:rPr>
              <a:t>MINGILE ȘUGU-BEȚE</a:t>
            </a:r>
            <a:endParaRPr lang="ro-RO" dirty="0">
              <a:solidFill>
                <a:srgbClr val="00B050"/>
              </a:solidFill>
              <a:latin typeface="Times New Roman" panose="02020603050405020304" pitchFamily="18" charset="0"/>
              <a:cs typeface="Times New Roman" panose="02020603050405020304" pitchFamily="18" charset="0"/>
            </a:endParaRPr>
          </a:p>
          <a:p>
            <a:pPr marL="0" indent="0">
              <a:buNone/>
            </a:pPr>
            <a:r>
              <a:rPr lang="ro-RO" dirty="0">
                <a:solidFill>
                  <a:srgbClr val="00B050"/>
                </a:solidFill>
                <a:latin typeface="Times New Roman" panose="02020603050405020304" pitchFamily="18" charset="0"/>
                <a:cs typeface="Times New Roman" panose="02020603050405020304" pitchFamily="18" charset="0"/>
              </a:rPr>
              <a:t>		</a:t>
            </a:r>
            <a:r>
              <a:rPr lang="ro-RO" dirty="0">
                <a:solidFill>
                  <a:schemeClr val="tx1">
                    <a:lumMod val="85000"/>
                    <a:lumOff val="15000"/>
                  </a:schemeClr>
                </a:solidFill>
                <a:latin typeface="Times New Roman" panose="02020603050405020304" pitchFamily="18" charset="0"/>
                <a:cs typeface="Times New Roman" panose="02020603050405020304" pitchFamily="18" charset="0"/>
              </a:rPr>
              <a:t>- joc muzical ce poate fi utilizat cu succes în activitățile din Domeniul </a:t>
            </a:r>
            <a:r>
              <a:rPr lang="ro-RO" dirty="0" err="1">
                <a:solidFill>
                  <a:schemeClr val="tx1">
                    <a:lumMod val="85000"/>
                    <a:lumOff val="15000"/>
                  </a:schemeClr>
                </a:solidFill>
                <a:latin typeface="Times New Roman" panose="02020603050405020304" pitchFamily="18" charset="0"/>
                <a:cs typeface="Times New Roman" panose="02020603050405020304" pitchFamily="18" charset="0"/>
              </a:rPr>
              <a:t>Pshiomotric</a:t>
            </a:r>
            <a:r>
              <a:rPr lang="ro-RO" dirty="0">
                <a:solidFill>
                  <a:schemeClr val="tx1">
                    <a:lumMod val="85000"/>
                    <a:lumOff val="15000"/>
                  </a:schemeClr>
                </a:solidFill>
                <a:latin typeface="Times New Roman" panose="02020603050405020304" pitchFamily="18" charset="0"/>
                <a:cs typeface="Times New Roman" panose="02020603050405020304" pitchFamily="18" charset="0"/>
              </a:rPr>
              <a:t>, cu scopul exersării grupării și regrupării, a dezvoltării motricității, precum și în cadrul activităților care se încadrează în Domeniul Estetic și Creativ, pentru dezvoltarea auzului muzical și al ritmicității. </a:t>
            </a:r>
          </a:p>
          <a:p>
            <a:pPr marL="0" indent="0">
              <a:buNone/>
            </a:pPr>
            <a:r>
              <a:rPr lang="ro-RO" dirty="0">
                <a:solidFill>
                  <a:schemeClr val="tx1">
                    <a:lumMod val="85000"/>
                    <a:lumOff val="15000"/>
                  </a:schemeClr>
                </a:solidFill>
                <a:latin typeface="Times New Roman" panose="02020603050405020304" pitchFamily="18" charset="0"/>
                <a:cs typeface="Times New Roman" panose="02020603050405020304" pitchFamily="18" charset="0"/>
              </a:rPr>
              <a:t>	  	- </a:t>
            </a:r>
            <a:r>
              <a:rPr lang="ro-RO" b="1" dirty="0">
                <a:solidFill>
                  <a:schemeClr val="tx1">
                    <a:lumMod val="95000"/>
                    <a:lumOff val="5000"/>
                  </a:schemeClr>
                </a:solidFill>
                <a:latin typeface="Times New Roman" panose="02020603050405020304" pitchFamily="18" charset="0"/>
                <a:cs typeface="Times New Roman" panose="02020603050405020304" pitchFamily="18" charset="0"/>
              </a:rPr>
              <a:t>materiale utilizate: </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mingi de gimnastică, bețe, linguri de lemn, </a:t>
            </a:r>
            <a:r>
              <a:rPr lang="ro-RO" dirty="0" err="1">
                <a:solidFill>
                  <a:schemeClr val="tx1">
                    <a:lumMod val="95000"/>
                    <a:lumOff val="5000"/>
                  </a:schemeClr>
                </a:solidFill>
                <a:latin typeface="Times New Roman" panose="02020603050405020304" pitchFamily="18" charset="0"/>
                <a:cs typeface="Times New Roman" panose="02020603050405020304" pitchFamily="18" charset="0"/>
              </a:rPr>
              <a:t>ștegulețe</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etc.</a:t>
            </a:r>
          </a:p>
          <a:p>
            <a:pPr marL="0" indent="0">
              <a:buNone/>
            </a:pPr>
            <a:r>
              <a:rPr lang="ro-RO" dirty="0">
                <a:solidFill>
                  <a:schemeClr val="tx1">
                    <a:lumMod val="95000"/>
                    <a:lumOff val="5000"/>
                  </a:schemeClr>
                </a:solidFill>
                <a:latin typeface="Times New Roman" panose="02020603050405020304" pitchFamily="18" charset="0"/>
                <a:cs typeface="Times New Roman" panose="02020603050405020304" pitchFamily="18" charset="0"/>
              </a:rPr>
              <a:t>		- </a:t>
            </a:r>
            <a:r>
              <a:rPr lang="ro-RO" b="1" dirty="0">
                <a:solidFill>
                  <a:schemeClr val="tx1">
                    <a:lumMod val="95000"/>
                    <a:lumOff val="5000"/>
                  </a:schemeClr>
                </a:solidFill>
                <a:latin typeface="Times New Roman" panose="02020603050405020304" pitchFamily="18" charset="0"/>
                <a:cs typeface="Times New Roman" panose="02020603050405020304" pitchFamily="18" charset="0"/>
              </a:rPr>
              <a:t>melodie utilizată: </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a:t>
            </a:r>
            <a:r>
              <a:rPr lang="ro-RO" dirty="0">
                <a:solidFill>
                  <a:schemeClr val="tx1">
                    <a:lumMod val="95000"/>
                    <a:lumOff val="5000"/>
                  </a:schemeClr>
                </a:solidFill>
                <a:latin typeface="Times New Roman" panose="02020603050405020304" pitchFamily="18" charset="0"/>
                <a:cs typeface="Times New Roman" panose="02020603050405020304" pitchFamily="18" charset="0"/>
                <a:hlinkClick r:id="rId2"/>
              </a:rPr>
              <a:t>https://youtu.be/XeVkU5rh6Hk</a:t>
            </a:r>
            <a:endParaRPr lang="ro-RO"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ro-RO"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ro-RO" dirty="0">
              <a:solidFill>
                <a:srgbClr val="00B050"/>
              </a:solidFill>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xmlns="" id="{BFDDBE14-1583-424F-847E-2F9CEF52D0C5}"/>
              </a:ext>
            </a:extLst>
          </p:cNvPr>
          <p:cNvPicPr>
            <a:picLocks noChangeAspect="1"/>
          </p:cNvPicPr>
          <p:nvPr/>
        </p:nvPicPr>
        <p:blipFill>
          <a:blip r:embed="rId3"/>
          <a:stretch>
            <a:fillRect/>
          </a:stretch>
        </p:blipFill>
        <p:spPr>
          <a:xfrm>
            <a:off x="2683688" y="3142694"/>
            <a:ext cx="4134363" cy="3506680"/>
          </a:xfrm>
          <a:prstGeom prst="rect">
            <a:avLst/>
          </a:prstGeom>
        </p:spPr>
      </p:pic>
    </p:spTree>
    <p:extLst>
      <p:ext uri="{BB962C8B-B14F-4D97-AF65-F5344CB8AC3E}">
        <p14:creationId xmlns:p14="http://schemas.microsoft.com/office/powerpoint/2010/main" val="183402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48F2572B-ECB3-44B2-A19B-D3DF081FDA18}"/>
              </a:ext>
            </a:extLst>
          </p:cNvPr>
          <p:cNvSpPr>
            <a:spLocks noGrp="1"/>
          </p:cNvSpPr>
          <p:nvPr>
            <p:ph idx="1"/>
          </p:nvPr>
        </p:nvSpPr>
        <p:spPr>
          <a:xfrm>
            <a:off x="508658" y="562608"/>
            <a:ext cx="8946060" cy="2757641"/>
          </a:xfrm>
        </p:spPr>
        <p:txBody>
          <a:bodyPr>
            <a:normAutofit/>
          </a:bodyPr>
          <a:lstStyle/>
          <a:p>
            <a:pPr marL="0" indent="0">
              <a:buNone/>
            </a:pPr>
            <a:r>
              <a:rPr lang="ro-RO" b="1" dirty="0">
                <a:solidFill>
                  <a:srgbClr val="00B050"/>
                </a:solidFill>
                <a:latin typeface="Times New Roman" panose="02020603050405020304" pitchFamily="18" charset="0"/>
                <a:cs typeface="Times New Roman" panose="02020603050405020304" pitchFamily="18" charset="0"/>
              </a:rPr>
              <a:t>	3. </a:t>
            </a:r>
            <a:r>
              <a:rPr lang="ro-RO" b="1" i="1" dirty="0">
                <a:solidFill>
                  <a:srgbClr val="00B050"/>
                </a:solidFill>
                <a:latin typeface="Times New Roman" panose="02020603050405020304" pitchFamily="18" charset="0"/>
                <a:cs typeface="Times New Roman" panose="02020603050405020304" pitchFamily="18" charset="0"/>
              </a:rPr>
              <a:t>Piciorușe muzicale </a:t>
            </a:r>
          </a:p>
          <a:p>
            <a:pPr marL="0" indent="0">
              <a:buNone/>
            </a:pPr>
            <a:r>
              <a:rPr lang="ro-RO" b="1" i="1" dirty="0">
                <a:solidFill>
                  <a:srgbClr val="00B050"/>
                </a:solidFill>
                <a:latin typeface="Times New Roman" panose="02020603050405020304" pitchFamily="18" charset="0"/>
                <a:cs typeface="Times New Roman" panose="02020603050405020304" pitchFamily="18" charset="0"/>
              </a:rPr>
              <a:t>		</a:t>
            </a:r>
            <a:r>
              <a:rPr lang="ro-RO" b="1" i="1" dirty="0">
                <a:solidFill>
                  <a:schemeClr val="bg2">
                    <a:lumMod val="10000"/>
                  </a:schemeClr>
                </a:solidFill>
                <a:latin typeface="Times New Roman" panose="02020603050405020304" pitchFamily="18" charset="0"/>
                <a:cs typeface="Times New Roman" panose="02020603050405020304" pitchFamily="18" charset="0"/>
              </a:rPr>
              <a:t>- </a:t>
            </a:r>
            <a:r>
              <a:rPr lang="ro-RO" dirty="0">
                <a:solidFill>
                  <a:schemeClr val="bg2">
                    <a:lumMod val="10000"/>
                  </a:schemeClr>
                </a:solidFill>
                <a:latin typeface="Times New Roman" panose="02020603050405020304" pitchFamily="18" charset="0"/>
                <a:cs typeface="Times New Roman" panose="02020603050405020304" pitchFamily="18" charset="0"/>
              </a:rPr>
              <a:t>Joc muzical, care are ca urmărește consolidarea noțiunilor matematice (șirul numeric crescător și descrescător, mărime, formă, culoare). Poate fi folosit cu succes în cadrul activităților de dezvoltare personală, ca tranziție, prin executarea săriturilor de pe un picior pe altul, după ritmul impus de melodie. </a:t>
            </a:r>
          </a:p>
          <a:p>
            <a:pPr marL="0" indent="0">
              <a:buNone/>
            </a:pPr>
            <a:r>
              <a:rPr lang="ro-RO" b="1" dirty="0">
                <a:solidFill>
                  <a:schemeClr val="bg2">
                    <a:lumMod val="10000"/>
                  </a:schemeClr>
                </a:solidFill>
                <a:latin typeface="Times New Roman" panose="02020603050405020304" pitchFamily="18" charset="0"/>
                <a:cs typeface="Times New Roman" panose="02020603050405020304" pitchFamily="18" charset="0"/>
              </a:rPr>
              <a:t>		- Materiale utilizate: </a:t>
            </a:r>
            <a:r>
              <a:rPr lang="ro-RO" dirty="0">
                <a:solidFill>
                  <a:schemeClr val="bg2">
                    <a:lumMod val="10000"/>
                  </a:schemeClr>
                </a:solidFill>
                <a:latin typeface="Times New Roman" panose="02020603050405020304" pitchFamily="18" charset="0"/>
                <a:cs typeface="Times New Roman" panose="02020603050405020304" pitchFamily="18" charset="0"/>
              </a:rPr>
              <a:t>cartonașe cu cifre, forme geometrice, medalioane colorate, etc. </a:t>
            </a:r>
          </a:p>
          <a:p>
            <a:pPr marL="0" indent="0">
              <a:buNone/>
            </a:pPr>
            <a:r>
              <a:rPr lang="ro-RO" b="1" dirty="0">
                <a:solidFill>
                  <a:schemeClr val="bg2">
                    <a:lumMod val="10000"/>
                  </a:schemeClr>
                </a:solidFill>
                <a:latin typeface="Times New Roman" panose="02020603050405020304" pitchFamily="18" charset="0"/>
                <a:cs typeface="Times New Roman" panose="02020603050405020304" pitchFamily="18" charset="0"/>
              </a:rPr>
              <a:t>		- Melodie utilizată: </a:t>
            </a:r>
            <a:r>
              <a:rPr lang="ro-RO" b="1" dirty="0">
                <a:solidFill>
                  <a:schemeClr val="bg2">
                    <a:lumMod val="10000"/>
                  </a:schemeClr>
                </a:solidFill>
                <a:latin typeface="Times New Roman" panose="02020603050405020304" pitchFamily="18" charset="0"/>
                <a:cs typeface="Times New Roman" panose="02020603050405020304" pitchFamily="18" charset="0"/>
                <a:hlinkClick r:id="rId2"/>
              </a:rPr>
              <a:t>https://youtube.com/watch?v=FI67s4hfQvs&amp;feature=share</a:t>
            </a:r>
            <a:endParaRPr lang="ro-RO"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ro-RO"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ro-RO" b="1" dirty="0">
              <a:solidFill>
                <a:srgbClr val="00B050"/>
              </a:solidFill>
              <a:latin typeface="Times New Roman" panose="02020603050405020304" pitchFamily="18" charset="0"/>
              <a:cs typeface="Times New Roman" panose="02020603050405020304" pitchFamily="18" charset="0"/>
            </a:endParaRPr>
          </a:p>
        </p:txBody>
      </p:sp>
      <p:pic>
        <p:nvPicPr>
          <p:cNvPr id="8" name="Imagine 7">
            <a:extLst>
              <a:ext uri="{FF2B5EF4-FFF2-40B4-BE49-F238E27FC236}">
                <a16:creationId xmlns:a16="http://schemas.microsoft.com/office/drawing/2014/main" xmlns="" id="{8804352C-FD50-4A64-998E-C82933165D34}"/>
              </a:ext>
            </a:extLst>
          </p:cNvPr>
          <p:cNvPicPr>
            <a:picLocks noChangeAspect="1"/>
          </p:cNvPicPr>
          <p:nvPr/>
        </p:nvPicPr>
        <p:blipFill>
          <a:blip r:embed="rId3"/>
          <a:stretch>
            <a:fillRect/>
          </a:stretch>
        </p:blipFill>
        <p:spPr>
          <a:xfrm>
            <a:off x="3568822" y="3118281"/>
            <a:ext cx="2689935" cy="3586580"/>
          </a:xfrm>
          <a:prstGeom prst="rect">
            <a:avLst/>
          </a:prstGeom>
        </p:spPr>
      </p:pic>
    </p:spTree>
    <p:extLst>
      <p:ext uri="{BB962C8B-B14F-4D97-AF65-F5344CB8AC3E}">
        <p14:creationId xmlns:p14="http://schemas.microsoft.com/office/powerpoint/2010/main" val="416265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09A106E9-81ED-4451-8A2E-297A641128C7}"/>
              </a:ext>
            </a:extLst>
          </p:cNvPr>
          <p:cNvSpPr>
            <a:spLocks noGrp="1"/>
          </p:cNvSpPr>
          <p:nvPr>
            <p:ph idx="1"/>
          </p:nvPr>
        </p:nvSpPr>
        <p:spPr>
          <a:xfrm>
            <a:off x="597435" y="331790"/>
            <a:ext cx="8596668" cy="2659986"/>
          </a:xfrm>
        </p:spPr>
        <p:txBody>
          <a:bodyPr/>
          <a:lstStyle/>
          <a:p>
            <a:pPr marL="0" indent="0">
              <a:buNone/>
            </a:pPr>
            <a:r>
              <a:rPr lang="ro-RO" dirty="0">
                <a:solidFill>
                  <a:srgbClr val="00B050"/>
                </a:solidFill>
                <a:latin typeface="Times New Roman" panose="02020603050405020304" pitchFamily="18" charset="0"/>
                <a:cs typeface="Times New Roman" panose="02020603050405020304" pitchFamily="18" charset="0"/>
              </a:rPr>
              <a:t>	</a:t>
            </a:r>
            <a:r>
              <a:rPr lang="ro-RO" b="1" i="1" dirty="0">
                <a:solidFill>
                  <a:srgbClr val="00B050"/>
                </a:solidFill>
                <a:latin typeface="Times New Roman" panose="02020603050405020304" pitchFamily="18" charset="0"/>
                <a:cs typeface="Times New Roman" panose="02020603050405020304" pitchFamily="18" charset="0"/>
              </a:rPr>
              <a:t>4. Cercul liniștitor</a:t>
            </a:r>
          </a:p>
          <a:p>
            <a:pPr marL="0" indent="0">
              <a:buNone/>
            </a:pPr>
            <a:r>
              <a:rPr lang="ro-RO" b="1" i="1" dirty="0">
                <a:solidFill>
                  <a:srgbClr val="00B050"/>
                </a:solidFill>
                <a:latin typeface="Times New Roman" panose="02020603050405020304" pitchFamily="18" charset="0"/>
                <a:cs typeface="Times New Roman" panose="02020603050405020304" pitchFamily="18" charset="0"/>
              </a:rPr>
              <a:t>		</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Are ca scop dezvoltarea și consolidarea cunoștințelor privitoare la pozițiile spațiale cât și dezvoltarea memoriei vizuale. Poate fi utilizat cu succes în activitățile din cadrul Domeniul Știință și </a:t>
            </a:r>
            <a:r>
              <a:rPr lang="ro-RO" dirty="0" err="1">
                <a:solidFill>
                  <a:schemeClr val="tx1">
                    <a:lumMod val="95000"/>
                    <a:lumOff val="5000"/>
                  </a:schemeClr>
                </a:solidFill>
                <a:latin typeface="Times New Roman" panose="02020603050405020304" pitchFamily="18" charset="0"/>
                <a:cs typeface="Times New Roman" panose="02020603050405020304" pitchFamily="18" charset="0"/>
              </a:rPr>
              <a:t>Pshiomotric</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Copiii sunt invitați să memoreze și să execute în oglindă mișcările propuse de conducătorul jocului. </a:t>
            </a:r>
          </a:p>
          <a:p>
            <a:pPr marL="0" indent="0">
              <a:buNone/>
            </a:pPr>
            <a:r>
              <a:rPr lang="ro-RO" dirty="0">
                <a:solidFill>
                  <a:schemeClr val="tx1">
                    <a:lumMod val="95000"/>
                    <a:lumOff val="5000"/>
                  </a:schemeClr>
                </a:solidFill>
                <a:latin typeface="Times New Roman" panose="02020603050405020304" pitchFamily="18" charset="0"/>
                <a:cs typeface="Times New Roman" panose="02020603050405020304" pitchFamily="18" charset="0"/>
              </a:rPr>
              <a:t>		- </a:t>
            </a:r>
            <a:r>
              <a:rPr lang="ro-RO" b="1" dirty="0">
                <a:solidFill>
                  <a:schemeClr val="tx1">
                    <a:lumMod val="95000"/>
                    <a:lumOff val="5000"/>
                  </a:schemeClr>
                </a:solidFill>
                <a:latin typeface="Times New Roman" panose="02020603050405020304" pitchFamily="18" charset="0"/>
                <a:cs typeface="Times New Roman" panose="02020603050405020304" pitchFamily="18" charset="0"/>
              </a:rPr>
              <a:t>Materiale utilizate</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cercuri de gimnastică</a:t>
            </a:r>
          </a:p>
          <a:p>
            <a:pPr marL="0" indent="0">
              <a:buNone/>
            </a:pPr>
            <a:r>
              <a:rPr lang="ro-RO" dirty="0">
                <a:solidFill>
                  <a:schemeClr val="tx1">
                    <a:lumMod val="95000"/>
                    <a:lumOff val="5000"/>
                  </a:schemeClr>
                </a:solidFill>
                <a:latin typeface="Times New Roman" panose="02020603050405020304" pitchFamily="18" charset="0"/>
                <a:cs typeface="Times New Roman" panose="02020603050405020304" pitchFamily="18" charset="0"/>
              </a:rPr>
              <a:t>		- </a:t>
            </a:r>
            <a:r>
              <a:rPr lang="ro-RO" b="1" dirty="0">
                <a:solidFill>
                  <a:schemeClr val="tx1">
                    <a:lumMod val="95000"/>
                    <a:lumOff val="5000"/>
                  </a:schemeClr>
                </a:solidFill>
                <a:latin typeface="Times New Roman" panose="02020603050405020304" pitchFamily="18" charset="0"/>
                <a:cs typeface="Times New Roman" panose="02020603050405020304" pitchFamily="18" charset="0"/>
              </a:rPr>
              <a:t>Melodie utilizată</a:t>
            </a:r>
            <a:r>
              <a:rPr lang="ro-RO" dirty="0">
                <a:solidFill>
                  <a:schemeClr val="tx1">
                    <a:lumMod val="95000"/>
                    <a:lumOff val="5000"/>
                  </a:schemeClr>
                </a:solidFill>
                <a:latin typeface="Times New Roman" panose="02020603050405020304" pitchFamily="18" charset="0"/>
                <a:cs typeface="Times New Roman" panose="02020603050405020304" pitchFamily="18" charset="0"/>
              </a:rPr>
              <a:t>: </a:t>
            </a:r>
            <a:r>
              <a:rPr lang="ro-RO" dirty="0">
                <a:solidFill>
                  <a:schemeClr val="tx1">
                    <a:lumMod val="95000"/>
                    <a:lumOff val="5000"/>
                  </a:schemeClr>
                </a:solidFill>
                <a:latin typeface="Times New Roman" panose="02020603050405020304" pitchFamily="18" charset="0"/>
                <a:cs typeface="Times New Roman" panose="02020603050405020304" pitchFamily="18" charset="0"/>
                <a:hlinkClick r:id="rId2"/>
              </a:rPr>
              <a:t>https://youtu.be/OZuA3bDwGrs</a:t>
            </a:r>
            <a:endParaRPr lang="ro-RO"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ro-RO"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ro-RO"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xmlns="" id="{D798020C-FDB6-4983-9F7F-D33DE8FCA320}"/>
              </a:ext>
            </a:extLst>
          </p:cNvPr>
          <p:cNvPicPr>
            <a:picLocks noChangeAspect="1"/>
          </p:cNvPicPr>
          <p:nvPr/>
        </p:nvPicPr>
        <p:blipFill>
          <a:blip r:embed="rId3"/>
          <a:stretch>
            <a:fillRect/>
          </a:stretch>
        </p:blipFill>
        <p:spPr>
          <a:xfrm>
            <a:off x="2234214" y="3116062"/>
            <a:ext cx="4699247" cy="3524435"/>
          </a:xfrm>
          <a:prstGeom prst="rect">
            <a:avLst/>
          </a:prstGeom>
        </p:spPr>
      </p:pic>
    </p:spTree>
    <p:extLst>
      <p:ext uri="{BB962C8B-B14F-4D97-AF65-F5344CB8AC3E}">
        <p14:creationId xmlns:p14="http://schemas.microsoft.com/office/powerpoint/2010/main" val="292560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88DE2420-6717-45C4-A25D-965F306B568B}"/>
              </a:ext>
            </a:extLst>
          </p:cNvPr>
          <p:cNvSpPr>
            <a:spLocks noGrp="1"/>
          </p:cNvSpPr>
          <p:nvPr>
            <p:ph idx="1"/>
          </p:nvPr>
        </p:nvSpPr>
        <p:spPr>
          <a:xfrm>
            <a:off x="517536" y="269646"/>
            <a:ext cx="8596668" cy="3379076"/>
          </a:xfrm>
        </p:spPr>
        <p:txBody>
          <a:bodyPr/>
          <a:lstStyle/>
          <a:p>
            <a:pPr marL="0" indent="0">
              <a:buNone/>
            </a:pPr>
            <a:r>
              <a:rPr lang="ro-RO" i="1" dirty="0">
                <a:solidFill>
                  <a:schemeClr val="accent2"/>
                </a:solidFill>
              </a:rPr>
              <a:t>5. Semaforul muzical</a:t>
            </a:r>
          </a:p>
          <a:p>
            <a:pPr marL="0" indent="0">
              <a:buNone/>
            </a:pPr>
            <a:r>
              <a:rPr lang="ro-RO" dirty="0">
                <a:solidFill>
                  <a:schemeClr val="tx1"/>
                </a:solidFill>
              </a:rPr>
              <a:t>    -Are ca scop recunoașterea cifrelor pare și impare și dezvoltarea atenției distributive. Copiii prind marginile cearșafului colorat și execută bătăi din palme, menținând ritmul </a:t>
            </a:r>
            <a:r>
              <a:rPr lang="ro-RO" dirty="0" err="1">
                <a:solidFill>
                  <a:schemeClr val="tx1"/>
                </a:solidFill>
              </a:rPr>
              <a:t>melodieiși</a:t>
            </a:r>
            <a:r>
              <a:rPr lang="ro-RO" dirty="0">
                <a:solidFill>
                  <a:schemeClr val="tx1"/>
                </a:solidFill>
              </a:rPr>
              <a:t> în funcție de culoarea corespunzătoare cifrelor de pe ecusoane ( verde- cifre </a:t>
            </a:r>
            <a:r>
              <a:rPr lang="ro-RO" dirty="0" err="1">
                <a:solidFill>
                  <a:schemeClr val="tx1"/>
                </a:solidFill>
              </a:rPr>
              <a:t>pare,roșu</a:t>
            </a:r>
            <a:r>
              <a:rPr lang="ro-RO" dirty="0">
                <a:solidFill>
                  <a:schemeClr val="tx1"/>
                </a:solidFill>
              </a:rPr>
              <a:t> – cifre impare). Se va urmări și găsirea soluțiilor .</a:t>
            </a:r>
          </a:p>
          <a:p>
            <a:pPr marL="0" indent="0">
              <a:buNone/>
            </a:pPr>
            <a:r>
              <a:rPr lang="ro-RO" dirty="0">
                <a:solidFill>
                  <a:schemeClr val="tx1"/>
                </a:solidFill>
              </a:rPr>
              <a:t>   </a:t>
            </a:r>
            <a:r>
              <a:rPr lang="ro-RO" b="1" dirty="0">
                <a:solidFill>
                  <a:schemeClr val="tx1"/>
                </a:solidFill>
              </a:rPr>
              <a:t>Materiale utilizate: </a:t>
            </a:r>
            <a:r>
              <a:rPr lang="ro-RO" dirty="0">
                <a:solidFill>
                  <a:schemeClr val="tx1"/>
                </a:solidFill>
              </a:rPr>
              <a:t>paletă roșie, paletă verde, cearșaf pictat, ecusoane cu cifre pare și impare</a:t>
            </a:r>
          </a:p>
          <a:p>
            <a:pPr marL="0" indent="0">
              <a:buNone/>
            </a:pPr>
            <a:r>
              <a:rPr lang="ro-RO" dirty="0">
                <a:solidFill>
                  <a:schemeClr val="tx1"/>
                </a:solidFill>
              </a:rPr>
              <a:t>   </a:t>
            </a:r>
            <a:r>
              <a:rPr lang="ro-RO" b="1" dirty="0">
                <a:solidFill>
                  <a:schemeClr val="tx1"/>
                </a:solidFill>
              </a:rPr>
              <a:t>Melodie utilizată: </a:t>
            </a:r>
            <a:r>
              <a:rPr lang="ro-RO" b="1" dirty="0">
                <a:solidFill>
                  <a:schemeClr val="tx1"/>
                </a:solidFill>
                <a:hlinkClick r:id="rId2"/>
              </a:rPr>
              <a:t>https://youtu.be/SruVR2fBQWE</a:t>
            </a:r>
            <a:endParaRPr lang="ro-RO" b="1" dirty="0">
              <a:solidFill>
                <a:schemeClr val="tx1"/>
              </a:solidFill>
            </a:endParaRPr>
          </a:p>
          <a:p>
            <a:pPr marL="0" indent="0">
              <a:buNone/>
            </a:pPr>
            <a:endParaRPr lang="ro-RO" dirty="0">
              <a:solidFill>
                <a:schemeClr val="tx1"/>
              </a:solidFill>
            </a:endParaRPr>
          </a:p>
          <a:p>
            <a:pPr marL="0" indent="0">
              <a:buNone/>
            </a:pPr>
            <a:endParaRPr lang="ro-RO" i="1" dirty="0"/>
          </a:p>
        </p:txBody>
      </p:sp>
      <p:pic>
        <p:nvPicPr>
          <p:cNvPr id="5" name="Imagine 4">
            <a:extLst>
              <a:ext uri="{FF2B5EF4-FFF2-40B4-BE49-F238E27FC236}">
                <a16:creationId xmlns:a16="http://schemas.microsoft.com/office/drawing/2014/main" xmlns="" id="{AB898576-0789-4A54-A34F-9CBCC6461FA4}"/>
              </a:ext>
            </a:extLst>
          </p:cNvPr>
          <p:cNvPicPr>
            <a:picLocks noChangeAspect="1"/>
          </p:cNvPicPr>
          <p:nvPr/>
        </p:nvPicPr>
        <p:blipFill>
          <a:blip r:embed="rId3"/>
          <a:stretch>
            <a:fillRect/>
          </a:stretch>
        </p:blipFill>
        <p:spPr>
          <a:xfrm>
            <a:off x="517537" y="3429000"/>
            <a:ext cx="4160996" cy="2678837"/>
          </a:xfrm>
          <a:prstGeom prst="rect">
            <a:avLst/>
          </a:prstGeom>
        </p:spPr>
      </p:pic>
      <p:pic>
        <p:nvPicPr>
          <p:cNvPr id="7" name="Imagine 6">
            <a:extLst>
              <a:ext uri="{FF2B5EF4-FFF2-40B4-BE49-F238E27FC236}">
                <a16:creationId xmlns:a16="http://schemas.microsoft.com/office/drawing/2014/main" xmlns="" id="{D1417647-9F54-4B5A-AD7A-7E7B9F29CD30}"/>
              </a:ext>
            </a:extLst>
          </p:cNvPr>
          <p:cNvPicPr>
            <a:picLocks noChangeAspect="1"/>
          </p:cNvPicPr>
          <p:nvPr/>
        </p:nvPicPr>
        <p:blipFill>
          <a:blip r:embed="rId4"/>
          <a:stretch>
            <a:fillRect/>
          </a:stretch>
        </p:blipFill>
        <p:spPr>
          <a:xfrm>
            <a:off x="4815871" y="3429000"/>
            <a:ext cx="4310374" cy="2678837"/>
          </a:xfrm>
          <a:prstGeom prst="rect">
            <a:avLst/>
          </a:prstGeom>
        </p:spPr>
      </p:pic>
    </p:spTree>
    <p:extLst>
      <p:ext uri="{BB962C8B-B14F-4D97-AF65-F5344CB8AC3E}">
        <p14:creationId xmlns:p14="http://schemas.microsoft.com/office/powerpoint/2010/main" val="211684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31D75103-43E1-4B9A-8D7A-461C1B2B6B87}"/>
              </a:ext>
            </a:extLst>
          </p:cNvPr>
          <p:cNvSpPr>
            <a:spLocks noGrp="1"/>
          </p:cNvSpPr>
          <p:nvPr>
            <p:ph type="title"/>
          </p:nvPr>
        </p:nvSpPr>
        <p:spPr>
          <a:xfrm>
            <a:off x="677334" y="656948"/>
            <a:ext cx="8596668" cy="896644"/>
          </a:xfrm>
        </p:spPr>
        <p:txBody>
          <a:bodyPr/>
          <a:lstStyle/>
          <a:p>
            <a:pPr algn="ctr"/>
            <a:r>
              <a:rPr lang="ro-RO" dirty="0">
                <a:solidFill>
                  <a:schemeClr val="accent2"/>
                </a:solidFill>
              </a:rPr>
              <a:t>GRĂDINA-PEREȚII NE SURPRIND</a:t>
            </a:r>
          </a:p>
        </p:txBody>
      </p:sp>
      <p:sp>
        <p:nvSpPr>
          <p:cNvPr id="3" name="Substituent conținut 2">
            <a:extLst>
              <a:ext uri="{FF2B5EF4-FFF2-40B4-BE49-F238E27FC236}">
                <a16:creationId xmlns:a16="http://schemas.microsoft.com/office/drawing/2014/main" xmlns="" id="{65EC9D36-F89F-4C0F-B964-301F5CB9971D}"/>
              </a:ext>
            </a:extLst>
          </p:cNvPr>
          <p:cNvSpPr>
            <a:spLocks noGrp="1"/>
          </p:cNvSpPr>
          <p:nvPr>
            <p:ph idx="1"/>
          </p:nvPr>
        </p:nvSpPr>
        <p:spPr/>
        <p:txBody>
          <a:bodyPr/>
          <a:lstStyle/>
          <a:p>
            <a:pPr>
              <a:buFont typeface="Arial" panose="020B0604020202020204" pitchFamily="34" charset="0"/>
              <a:buChar char="•"/>
            </a:pPr>
            <a:r>
              <a:rPr lang="ro-RO" dirty="0"/>
              <a:t> Strop din suflet , în </a:t>
            </a:r>
            <a:r>
              <a:rPr lang="ro-RO" dirty="0" err="1"/>
              <a:t>culori,pictură</a:t>
            </a:r>
            <a:r>
              <a:rPr lang="ro-RO" dirty="0"/>
              <a:t> cu baloane pline de culoare</a:t>
            </a:r>
          </a:p>
          <a:p>
            <a:pPr>
              <a:buFont typeface="Arial" panose="020B0604020202020204" pitchFamily="34" charset="0"/>
              <a:buChar char="•"/>
            </a:pPr>
            <a:r>
              <a:rPr lang="ro-RO" dirty="0"/>
              <a:t> Expoziție Concurs Regional ,, Prin Împărăția florilor</a:t>
            </a:r>
          </a:p>
          <a:p>
            <a:pPr>
              <a:buFont typeface="Arial" panose="020B0604020202020204" pitchFamily="34" charset="0"/>
              <a:buChar char="•"/>
            </a:pPr>
            <a:r>
              <a:rPr lang="ro-RO" dirty="0"/>
              <a:t>Tricoul – Sunt un fluturaș</a:t>
            </a:r>
          </a:p>
          <a:p>
            <a:pPr>
              <a:buFont typeface="Arial" panose="020B0604020202020204" pitchFamily="34" charset="0"/>
              <a:buChar char="•"/>
            </a:pPr>
            <a:r>
              <a:rPr lang="ro-RO" dirty="0"/>
              <a:t>Cântecele ne vorbesc- expoziție prin desen pe poarta grădiniței, pictură pe pietre</a:t>
            </a:r>
          </a:p>
          <a:p>
            <a:pPr>
              <a:buFont typeface="Arial" panose="020B0604020202020204" pitchFamily="34" charset="0"/>
              <a:buChar char="•"/>
            </a:pPr>
            <a:endParaRPr lang="ro-RO" dirty="0"/>
          </a:p>
        </p:txBody>
      </p:sp>
    </p:spTree>
    <p:extLst>
      <p:ext uri="{BB962C8B-B14F-4D97-AF65-F5344CB8AC3E}">
        <p14:creationId xmlns:p14="http://schemas.microsoft.com/office/powerpoint/2010/main" val="2807092883"/>
      </p:ext>
    </p:extLst>
  </p:cSld>
  <p:clrMapOvr>
    <a:masterClrMapping/>
  </p:clrMapOvr>
</p:sld>
</file>

<file path=ppt/theme/theme1.xml><?xml version="1.0" encoding="utf-8"?>
<a:theme xmlns:a="http://schemas.openxmlformats.org/drawingml/2006/main" name="Fațetă">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194</TotalTime>
  <Words>232</Words>
  <Application>Microsoft Office PowerPoint</Application>
  <PresentationFormat>Custom</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Fațetă</vt:lpstr>
      <vt:lpstr>GRĂDINA DE ÎNVĂȚARE – PEREȚII NE SURPRIND </vt:lpstr>
      <vt:lpstr>PowerPoint Presentation</vt:lpstr>
      <vt:lpstr>GRĂDINA DE ÎNVĂȚARE </vt:lpstr>
      <vt:lpstr>PowerPoint Presentation</vt:lpstr>
      <vt:lpstr>PowerPoint Presentation</vt:lpstr>
      <vt:lpstr>PowerPoint Presentation</vt:lpstr>
      <vt:lpstr>PowerPoint Presentation</vt:lpstr>
      <vt:lpstr>PowerPoint Presentation</vt:lpstr>
      <vt:lpstr>GRĂDINA-PEREȚII NE SURPRIND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GRĂDINA DE ÎNVĂȚARE – PEREȚII NE SURPRIND</dc:title>
  <dc:creator>R50</dc:creator>
  <cp:lastModifiedBy>Lenovo</cp:lastModifiedBy>
  <cp:revision>20</cp:revision>
  <dcterms:created xsi:type="dcterms:W3CDTF">2022-06-09T10:56:51Z</dcterms:created>
  <dcterms:modified xsi:type="dcterms:W3CDTF">2022-06-10T10:56:01Z</dcterms:modified>
</cp:coreProperties>
</file>